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74" r:id="rId5"/>
    <p:sldId id="260" r:id="rId6"/>
    <p:sldId id="261" r:id="rId7"/>
    <p:sldId id="262" r:id="rId8"/>
    <p:sldId id="273" r:id="rId9"/>
    <p:sldId id="263" r:id="rId10"/>
    <p:sldId id="264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9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E0FC-F6C3-47D1-BCB1-22795BDFA80A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F300-F8AA-48D7-81B7-6C04A5621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49AB-D3FA-4DC1-9D5D-2943476449B4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7ED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0" b="1" i="0">
                <a:solidFill>
                  <a:srgbClr val="42B0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C905-706B-439A-AC4E-2E2E1071ED62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7ED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7264-ABF8-4549-BC10-668BB51507B3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7ED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3A71-9EDD-4015-AC40-9411036E0A75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6467" y="0"/>
            <a:ext cx="17661890" cy="10287000"/>
          </a:xfrm>
          <a:custGeom>
            <a:avLst/>
            <a:gdLst/>
            <a:ahLst/>
            <a:cxnLst/>
            <a:rect l="l" t="t" r="r" b="b"/>
            <a:pathLst>
              <a:path w="17661890" h="10287000">
                <a:moveTo>
                  <a:pt x="0" y="0"/>
                </a:moveTo>
                <a:lnTo>
                  <a:pt x="17661530" y="0"/>
                </a:lnTo>
                <a:lnTo>
                  <a:pt x="17661530" y="10286998"/>
                </a:lnTo>
                <a:lnTo>
                  <a:pt x="0" y="10286998"/>
                </a:lnTo>
                <a:lnTo>
                  <a:pt x="0" y="0"/>
                </a:lnTo>
              </a:path>
            </a:pathLst>
          </a:custGeom>
          <a:solidFill>
            <a:srgbClr val="1D3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ED43-7658-478C-9777-285831A9800A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7732" y="1025060"/>
            <a:ext cx="15672534" cy="166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E7ED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0485" y="2647561"/>
            <a:ext cx="8387028" cy="2927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1" i="0">
                <a:solidFill>
                  <a:srgbClr val="42B0F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7347-8354-4C5E-B92B-E21F095CB2E6}" type="datetime1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969" y="0"/>
            <a:ext cx="16883380" cy="10287000"/>
          </a:xfrm>
          <a:custGeom>
            <a:avLst/>
            <a:gdLst/>
            <a:ahLst/>
            <a:cxnLst/>
            <a:rect l="l" t="t" r="r" b="b"/>
            <a:pathLst>
              <a:path w="16883380" h="10287000">
                <a:moveTo>
                  <a:pt x="0" y="0"/>
                </a:moveTo>
                <a:lnTo>
                  <a:pt x="16883029" y="0"/>
                </a:lnTo>
                <a:lnTo>
                  <a:pt x="1688302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23720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05255" cy="10287000"/>
          </a:xfrm>
          <a:custGeom>
            <a:avLst/>
            <a:gdLst/>
            <a:ahLst/>
            <a:cxnLst/>
            <a:rect l="l" t="t" r="r" b="b"/>
            <a:pathLst>
              <a:path w="1405255" h="10287000">
                <a:moveTo>
                  <a:pt x="0" y="10287000"/>
                </a:moveTo>
                <a:lnTo>
                  <a:pt x="0" y="0"/>
                </a:lnTo>
                <a:lnTo>
                  <a:pt x="1404969" y="0"/>
                </a:lnTo>
                <a:lnTo>
                  <a:pt x="1404969" y="10287000"/>
                </a:lnTo>
                <a:lnTo>
                  <a:pt x="0" y="10287000"/>
                </a:lnTo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55378" y="1082389"/>
            <a:ext cx="588073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  <a:tabLst>
                <a:tab pos="3475354" algn="l"/>
                <a:tab pos="3938904" algn="l"/>
              </a:tabLst>
            </a:pPr>
            <a:r>
              <a:rPr lang="ru-RU" sz="3200" spc="330" dirty="0">
                <a:solidFill>
                  <a:srgbClr val="0070C0"/>
                </a:solidFill>
                <a:latin typeface="Tahoma"/>
                <a:cs typeface="Tahoma"/>
              </a:rPr>
              <a:t>ПРИЗЫВ К УЧАСТНИКАМ</a:t>
            </a:r>
            <a:endParaRPr sz="32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600" y="3238500"/>
            <a:ext cx="14911069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Уважаемые участники конкурса!</a:t>
            </a:r>
          </a:p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Данный шаблон предлагает вам </a:t>
            </a:r>
            <a:r>
              <a:rPr lang="ru-RU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только логику 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изложения проекта.</a:t>
            </a:r>
          </a:p>
          <a:p>
            <a:pPr marR="5080" algn="ctr"/>
            <a:endParaRPr lang="ru-RU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этого дизайна </a:t>
            </a:r>
            <a:r>
              <a:rPr lang="ru-RU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добавляет баллы 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конкурсе.</a:t>
            </a:r>
          </a:p>
          <a:p>
            <a:pPr marR="5080" algn="ctr"/>
            <a:endParaRPr lang="ru-RU"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вы разработаете собственный дизайн презентации, </a:t>
            </a:r>
          </a:p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 применяйте </a:t>
            </a:r>
            <a:r>
              <a:rPr lang="ru-RU" sz="32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аналогичную последовательность </a:t>
            </a:r>
          </a:p>
          <a:p>
            <a:pPr marR="5080"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изложении содержания вашего проекта!</a:t>
            </a:r>
          </a:p>
        </p:txBody>
      </p:sp>
      <p:sp>
        <p:nvSpPr>
          <p:cNvPr id="7" name="object 7"/>
          <p:cNvSpPr/>
          <p:nvPr/>
        </p:nvSpPr>
        <p:spPr>
          <a:xfrm>
            <a:off x="1221840" y="2113452"/>
            <a:ext cx="2883535" cy="685165"/>
          </a:xfrm>
          <a:custGeom>
            <a:avLst/>
            <a:gdLst/>
            <a:ahLst/>
            <a:cxnLst/>
            <a:rect l="l" t="t" r="r" b="b"/>
            <a:pathLst>
              <a:path w="2883535" h="685164">
                <a:moveTo>
                  <a:pt x="2541115" y="684745"/>
                </a:moveTo>
                <a:lnTo>
                  <a:pt x="2491643" y="681251"/>
                </a:lnTo>
                <a:lnTo>
                  <a:pt x="2444327" y="671084"/>
                </a:lnTo>
                <a:lnTo>
                  <a:pt x="2399664" y="654716"/>
                </a:lnTo>
                <a:lnTo>
                  <a:pt x="2358152" y="632619"/>
                </a:lnTo>
                <a:lnTo>
                  <a:pt x="2320288" y="605266"/>
                </a:lnTo>
                <a:lnTo>
                  <a:pt x="2286569" y="573127"/>
                </a:lnTo>
                <a:lnTo>
                  <a:pt x="2257493" y="536676"/>
                </a:lnTo>
                <a:lnTo>
                  <a:pt x="2233558" y="496385"/>
                </a:lnTo>
                <a:lnTo>
                  <a:pt x="2215260" y="452725"/>
                </a:lnTo>
                <a:lnTo>
                  <a:pt x="2203098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2200972" y="278576"/>
                </a:lnTo>
                <a:lnTo>
                  <a:pt x="2206543" y="255253"/>
                </a:lnTo>
                <a:lnTo>
                  <a:pt x="2222239" y="210490"/>
                </a:lnTo>
                <a:lnTo>
                  <a:pt x="2243623" y="168661"/>
                </a:lnTo>
                <a:lnTo>
                  <a:pt x="2270237" y="130277"/>
                </a:lnTo>
                <a:lnTo>
                  <a:pt x="2301621" y="95848"/>
                </a:lnTo>
                <a:lnTo>
                  <a:pt x="2337317" y="65885"/>
                </a:lnTo>
                <a:lnTo>
                  <a:pt x="2376865" y="40898"/>
                </a:lnTo>
                <a:lnTo>
                  <a:pt x="2419806" y="21398"/>
                </a:lnTo>
                <a:lnTo>
                  <a:pt x="2465681" y="7894"/>
                </a:lnTo>
                <a:lnTo>
                  <a:pt x="2514030" y="898"/>
                </a:lnTo>
                <a:lnTo>
                  <a:pt x="2538989" y="0"/>
                </a:lnTo>
                <a:lnTo>
                  <a:pt x="2567387" y="1133"/>
                </a:lnTo>
                <a:lnTo>
                  <a:pt x="2622117" y="9940"/>
                </a:lnTo>
                <a:lnTo>
                  <a:pt x="2673518" y="26880"/>
                </a:lnTo>
                <a:lnTo>
                  <a:pt x="2720900" y="51253"/>
                </a:lnTo>
                <a:lnTo>
                  <a:pt x="2763577" y="82356"/>
                </a:lnTo>
                <a:lnTo>
                  <a:pt x="2800857" y="119488"/>
                </a:lnTo>
                <a:lnTo>
                  <a:pt x="2832054" y="161947"/>
                </a:lnTo>
                <a:lnTo>
                  <a:pt x="2856477" y="209032"/>
                </a:lnTo>
                <a:lnTo>
                  <a:pt x="2873438" y="260039"/>
                </a:lnTo>
                <a:lnTo>
                  <a:pt x="2882249" y="314269"/>
                </a:lnTo>
                <a:lnTo>
                  <a:pt x="2883383" y="342372"/>
                </a:lnTo>
                <a:lnTo>
                  <a:pt x="2882250" y="370476"/>
                </a:lnTo>
                <a:lnTo>
                  <a:pt x="2873446" y="424705"/>
                </a:lnTo>
                <a:lnTo>
                  <a:pt x="2856510" y="475713"/>
                </a:lnTo>
                <a:lnTo>
                  <a:pt x="2832145" y="522797"/>
                </a:lnTo>
                <a:lnTo>
                  <a:pt x="2801051" y="565256"/>
                </a:lnTo>
                <a:lnTo>
                  <a:pt x="2763930" y="602388"/>
                </a:lnTo>
                <a:lnTo>
                  <a:pt x="2721484" y="633491"/>
                </a:lnTo>
                <a:lnTo>
                  <a:pt x="2674414" y="657864"/>
                </a:lnTo>
                <a:lnTo>
                  <a:pt x="2623422" y="674805"/>
                </a:lnTo>
                <a:lnTo>
                  <a:pt x="2569210" y="683611"/>
                </a:lnTo>
                <a:lnTo>
                  <a:pt x="2541115" y="68474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3400" y="190500"/>
            <a:ext cx="6006746" cy="1752600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5105400"/>
          </a:xfrm>
          <a:custGeom>
            <a:avLst/>
            <a:gdLst/>
            <a:ahLst/>
            <a:cxnLst/>
            <a:rect l="l" t="t" r="r" b="b"/>
            <a:pathLst>
              <a:path w="18288000" h="5105400">
                <a:moveTo>
                  <a:pt x="0" y="0"/>
                </a:moveTo>
                <a:lnTo>
                  <a:pt x="18287998" y="0"/>
                </a:lnTo>
                <a:lnTo>
                  <a:pt x="18287998" y="5105399"/>
                </a:lnTo>
                <a:lnTo>
                  <a:pt x="0" y="5105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05405"/>
            <a:ext cx="18288000" cy="5181600"/>
          </a:xfrm>
          <a:custGeom>
            <a:avLst/>
            <a:gdLst/>
            <a:ahLst/>
            <a:cxnLst/>
            <a:rect l="l" t="t" r="r" b="b"/>
            <a:pathLst>
              <a:path w="18288000" h="5181600">
                <a:moveTo>
                  <a:pt x="0" y="5181593"/>
                </a:moveTo>
                <a:lnTo>
                  <a:pt x="0" y="0"/>
                </a:lnTo>
                <a:lnTo>
                  <a:pt x="18288000" y="0"/>
                </a:lnTo>
                <a:lnTo>
                  <a:pt x="18288000" y="5181593"/>
                </a:lnTo>
                <a:lnTo>
                  <a:pt x="0" y="5181593"/>
                </a:lnTo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58899" y="5"/>
            <a:ext cx="1229100" cy="10286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4200" y="5981700"/>
            <a:ext cx="6490335" cy="1291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32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>
              <a:lnSpc>
                <a:spcPct val="133900"/>
              </a:lnSpc>
              <a:spcBef>
                <a:spcPts val="1810"/>
              </a:spcBef>
            </a:pPr>
            <a:r>
              <a:rPr lang="ru-RU" sz="2800" spc="47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sz="2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800744"/>
            <a:ext cx="2312670" cy="685165"/>
          </a:xfrm>
          <a:custGeom>
            <a:avLst/>
            <a:gdLst/>
            <a:ahLst/>
            <a:cxnLst/>
            <a:rect l="l" t="t" r="r" b="b"/>
            <a:pathLst>
              <a:path w="2312670" h="685164">
                <a:moveTo>
                  <a:pt x="1969820" y="684745"/>
                </a:moveTo>
                <a:lnTo>
                  <a:pt x="1920348" y="681251"/>
                </a:lnTo>
                <a:lnTo>
                  <a:pt x="1873032" y="671084"/>
                </a:lnTo>
                <a:lnTo>
                  <a:pt x="1828370" y="654716"/>
                </a:lnTo>
                <a:lnTo>
                  <a:pt x="1786857" y="632619"/>
                </a:lnTo>
                <a:lnTo>
                  <a:pt x="1748993" y="605266"/>
                </a:lnTo>
                <a:lnTo>
                  <a:pt x="1715274" y="573127"/>
                </a:lnTo>
                <a:lnTo>
                  <a:pt x="1686199" y="536676"/>
                </a:lnTo>
                <a:lnTo>
                  <a:pt x="1662263" y="496385"/>
                </a:lnTo>
                <a:lnTo>
                  <a:pt x="1643966" y="452725"/>
                </a:lnTo>
                <a:lnTo>
                  <a:pt x="1631803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1629678" y="278576"/>
                </a:lnTo>
                <a:lnTo>
                  <a:pt x="1635248" y="255253"/>
                </a:lnTo>
                <a:lnTo>
                  <a:pt x="1650944" y="210490"/>
                </a:lnTo>
                <a:lnTo>
                  <a:pt x="1672328" y="168661"/>
                </a:lnTo>
                <a:lnTo>
                  <a:pt x="1698942" y="130277"/>
                </a:lnTo>
                <a:lnTo>
                  <a:pt x="1730327" y="95848"/>
                </a:lnTo>
                <a:lnTo>
                  <a:pt x="1766023" y="65885"/>
                </a:lnTo>
                <a:lnTo>
                  <a:pt x="1805571" y="40898"/>
                </a:lnTo>
                <a:lnTo>
                  <a:pt x="1848511" y="21398"/>
                </a:lnTo>
                <a:lnTo>
                  <a:pt x="1894386" y="7894"/>
                </a:lnTo>
                <a:lnTo>
                  <a:pt x="1942735" y="898"/>
                </a:lnTo>
                <a:lnTo>
                  <a:pt x="1967694" y="0"/>
                </a:lnTo>
                <a:lnTo>
                  <a:pt x="1996092" y="1133"/>
                </a:lnTo>
                <a:lnTo>
                  <a:pt x="2050822" y="9940"/>
                </a:lnTo>
                <a:lnTo>
                  <a:pt x="2102223" y="26880"/>
                </a:lnTo>
                <a:lnTo>
                  <a:pt x="2149606" y="51253"/>
                </a:lnTo>
                <a:lnTo>
                  <a:pt x="2192282" y="82356"/>
                </a:lnTo>
                <a:lnTo>
                  <a:pt x="2229563" y="119488"/>
                </a:lnTo>
                <a:lnTo>
                  <a:pt x="2260759" y="161947"/>
                </a:lnTo>
                <a:lnTo>
                  <a:pt x="2285182" y="209032"/>
                </a:lnTo>
                <a:lnTo>
                  <a:pt x="2302144" y="260039"/>
                </a:lnTo>
                <a:lnTo>
                  <a:pt x="2310955" y="314269"/>
                </a:lnTo>
                <a:lnTo>
                  <a:pt x="2312088" y="342372"/>
                </a:lnTo>
                <a:lnTo>
                  <a:pt x="2310955" y="370476"/>
                </a:lnTo>
                <a:lnTo>
                  <a:pt x="2302151" y="424705"/>
                </a:lnTo>
                <a:lnTo>
                  <a:pt x="2285216" y="475713"/>
                </a:lnTo>
                <a:lnTo>
                  <a:pt x="2260850" y="522797"/>
                </a:lnTo>
                <a:lnTo>
                  <a:pt x="2229756" y="565256"/>
                </a:lnTo>
                <a:lnTo>
                  <a:pt x="2192636" y="602388"/>
                </a:lnTo>
                <a:lnTo>
                  <a:pt x="2150190" y="633491"/>
                </a:lnTo>
                <a:lnTo>
                  <a:pt x="2103120" y="657864"/>
                </a:lnTo>
                <a:lnTo>
                  <a:pt x="2052128" y="674805"/>
                </a:lnTo>
                <a:lnTo>
                  <a:pt x="1997915" y="683611"/>
                </a:lnTo>
                <a:lnTo>
                  <a:pt x="1969820" y="684745"/>
                </a:lnTo>
              </a:path>
            </a:pathLst>
          </a:custGeom>
          <a:solidFill>
            <a:srgbClr val="42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19200" y="3162300"/>
            <a:ext cx="15672534" cy="10156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54684" y="1"/>
            <a:ext cx="1033780" cy="10287000"/>
          </a:xfrm>
          <a:custGeom>
            <a:avLst/>
            <a:gdLst/>
            <a:ahLst/>
            <a:cxnLst/>
            <a:rect l="l" t="t" r="r" b="b"/>
            <a:pathLst>
              <a:path w="1033780" h="10287000">
                <a:moveTo>
                  <a:pt x="0" y="0"/>
                </a:moveTo>
                <a:lnTo>
                  <a:pt x="1033313" y="0"/>
                </a:lnTo>
                <a:lnTo>
                  <a:pt x="1033313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1261" y="1"/>
            <a:ext cx="733425" cy="10287000"/>
          </a:xfrm>
          <a:custGeom>
            <a:avLst/>
            <a:gdLst/>
            <a:ahLst/>
            <a:cxnLst/>
            <a:rect l="l" t="t" r="r" b="b"/>
            <a:pathLst>
              <a:path w="733425" h="10287000">
                <a:moveTo>
                  <a:pt x="0" y="0"/>
                </a:moveTo>
                <a:lnTo>
                  <a:pt x="733424" y="0"/>
                </a:lnTo>
                <a:lnTo>
                  <a:pt x="733424" y="10286998"/>
                </a:lnTo>
                <a:lnTo>
                  <a:pt x="0" y="10286998"/>
                </a:lnTo>
                <a:lnTo>
                  <a:pt x="0" y="0"/>
                </a:lnTo>
              </a:path>
            </a:pathLst>
          </a:custGeom>
          <a:solidFill>
            <a:srgbClr val="42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6000" y="3753998"/>
            <a:ext cx="87376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65"/>
              </a:lnSpc>
            </a:pPr>
            <a:r>
              <a:rPr lang="ru-RU" sz="6600" b="1" spc="10" dirty="0">
                <a:solidFill>
                  <a:srgbClr val="0070C0"/>
                </a:solidFill>
                <a:latin typeface="Tahoma"/>
                <a:cs typeface="Tahoma"/>
              </a:rPr>
              <a:t>Название проекта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5753100"/>
            <a:ext cx="8679180" cy="314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600" b="1" spc="415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</a:p>
          <a:p>
            <a:pPr marL="12700" marR="5080">
              <a:lnSpc>
                <a:spcPct val="133900"/>
              </a:lnSpc>
              <a:spcBef>
                <a:spcPts val="2545"/>
              </a:spcBef>
            </a:pPr>
            <a:r>
              <a:rPr lang="ru-RU" sz="28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Телефон, </a:t>
            </a:r>
            <a:r>
              <a:rPr lang="en-US" sz="28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</a:p>
          <a:p>
            <a:pPr marL="12700" marR="5080">
              <a:lnSpc>
                <a:spcPct val="133900"/>
              </a:lnSpc>
              <a:spcBef>
                <a:spcPts val="2545"/>
              </a:spcBef>
            </a:pPr>
            <a:r>
              <a:rPr lang="ru-RU" sz="2800" spc="475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Организация, город </a:t>
            </a:r>
          </a:p>
          <a:p>
            <a:pPr marL="12700" marR="5080">
              <a:lnSpc>
                <a:spcPct val="133900"/>
              </a:lnSpc>
              <a:spcBef>
                <a:spcPts val="2545"/>
              </a:spcBef>
            </a:pPr>
            <a:r>
              <a:rPr sz="2300" spc="90" dirty="0">
                <a:solidFill>
                  <a:srgbClr val="E7EDF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24238"/>
            <a:ext cx="2093595" cy="685165"/>
          </a:xfrm>
          <a:custGeom>
            <a:avLst/>
            <a:gdLst/>
            <a:ahLst/>
            <a:cxnLst/>
            <a:rect l="l" t="t" r="r" b="b"/>
            <a:pathLst>
              <a:path w="2093595" h="685164">
                <a:moveTo>
                  <a:pt x="1751074" y="684745"/>
                </a:moveTo>
                <a:lnTo>
                  <a:pt x="1701602" y="681251"/>
                </a:lnTo>
                <a:lnTo>
                  <a:pt x="1654286" y="671084"/>
                </a:lnTo>
                <a:lnTo>
                  <a:pt x="1609623" y="654716"/>
                </a:lnTo>
                <a:lnTo>
                  <a:pt x="1568111" y="632619"/>
                </a:lnTo>
                <a:lnTo>
                  <a:pt x="1530247" y="605266"/>
                </a:lnTo>
                <a:lnTo>
                  <a:pt x="1496528" y="573127"/>
                </a:lnTo>
                <a:lnTo>
                  <a:pt x="1467452" y="536676"/>
                </a:lnTo>
                <a:lnTo>
                  <a:pt x="1443517" y="496385"/>
                </a:lnTo>
                <a:lnTo>
                  <a:pt x="1425219" y="452725"/>
                </a:lnTo>
                <a:lnTo>
                  <a:pt x="1413057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1410931" y="278576"/>
                </a:lnTo>
                <a:lnTo>
                  <a:pt x="1416502" y="255253"/>
                </a:lnTo>
                <a:lnTo>
                  <a:pt x="1432198" y="210490"/>
                </a:lnTo>
                <a:lnTo>
                  <a:pt x="1453582" y="168661"/>
                </a:lnTo>
                <a:lnTo>
                  <a:pt x="1480196" y="130277"/>
                </a:lnTo>
                <a:lnTo>
                  <a:pt x="1511581" y="95848"/>
                </a:lnTo>
                <a:lnTo>
                  <a:pt x="1547276" y="65885"/>
                </a:lnTo>
                <a:lnTo>
                  <a:pt x="1586824" y="40898"/>
                </a:lnTo>
                <a:lnTo>
                  <a:pt x="1629765" y="21398"/>
                </a:lnTo>
                <a:lnTo>
                  <a:pt x="1675640" y="7894"/>
                </a:lnTo>
                <a:lnTo>
                  <a:pt x="1723989" y="898"/>
                </a:lnTo>
                <a:lnTo>
                  <a:pt x="1748948" y="0"/>
                </a:lnTo>
                <a:lnTo>
                  <a:pt x="1777346" y="1133"/>
                </a:lnTo>
                <a:lnTo>
                  <a:pt x="1832076" y="9940"/>
                </a:lnTo>
                <a:lnTo>
                  <a:pt x="1883477" y="26880"/>
                </a:lnTo>
                <a:lnTo>
                  <a:pt x="1930860" y="51253"/>
                </a:lnTo>
                <a:lnTo>
                  <a:pt x="1973536" y="82356"/>
                </a:lnTo>
                <a:lnTo>
                  <a:pt x="2010816" y="119488"/>
                </a:lnTo>
                <a:lnTo>
                  <a:pt x="2042013" y="161947"/>
                </a:lnTo>
                <a:lnTo>
                  <a:pt x="2066436" y="209032"/>
                </a:lnTo>
                <a:lnTo>
                  <a:pt x="2083398" y="260039"/>
                </a:lnTo>
                <a:lnTo>
                  <a:pt x="2092208" y="314269"/>
                </a:lnTo>
                <a:lnTo>
                  <a:pt x="2093342" y="342372"/>
                </a:lnTo>
                <a:lnTo>
                  <a:pt x="2092209" y="370476"/>
                </a:lnTo>
                <a:lnTo>
                  <a:pt x="2083405" y="424705"/>
                </a:lnTo>
                <a:lnTo>
                  <a:pt x="2066469" y="475713"/>
                </a:lnTo>
                <a:lnTo>
                  <a:pt x="2042104" y="522797"/>
                </a:lnTo>
                <a:lnTo>
                  <a:pt x="2011010" y="565256"/>
                </a:lnTo>
                <a:lnTo>
                  <a:pt x="1973889" y="602388"/>
                </a:lnTo>
                <a:lnTo>
                  <a:pt x="1931443" y="633491"/>
                </a:lnTo>
                <a:lnTo>
                  <a:pt x="1884374" y="657864"/>
                </a:lnTo>
                <a:lnTo>
                  <a:pt x="1833381" y="674805"/>
                </a:lnTo>
                <a:lnTo>
                  <a:pt x="1779169" y="683611"/>
                </a:lnTo>
                <a:lnTo>
                  <a:pt x="1751074" y="684745"/>
                </a:lnTo>
                <a:close/>
              </a:path>
            </a:pathLst>
          </a:custGeom>
          <a:solidFill>
            <a:srgbClr val="42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E:\ПНИПУ\БОЛЬШАЯ РАЗВЕДКА\Шаблоны полиграфии\Логотипы\Круглое лого Б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2400" y="5524500"/>
            <a:ext cx="5348287" cy="5348287"/>
          </a:xfrm>
          <a:prstGeom prst="rect">
            <a:avLst/>
          </a:prstGeom>
          <a:noFill/>
        </p:spPr>
      </p:pic>
      <p:pic>
        <p:nvPicPr>
          <p:cNvPr id="10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9400" y="190500"/>
            <a:ext cx="6006746" cy="1752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>
          <a:xfrm>
            <a:off x="12192000" y="9563100"/>
            <a:ext cx="4206240" cy="51435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800100"/>
            <a:ext cx="5415485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65"/>
              </a:lnSpc>
            </a:pPr>
            <a:r>
              <a:rPr lang="ru-RU" sz="6600" b="1" spc="254" dirty="0">
                <a:solidFill>
                  <a:srgbClr val="0070C0"/>
                </a:solidFill>
                <a:latin typeface="Tahoma"/>
                <a:cs typeface="Tahoma"/>
              </a:rPr>
              <a:t>Проблема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2400300"/>
            <a:ext cx="15697200" cy="4042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spc="240" dirty="0">
                <a:solidFill>
                  <a:schemeClr val="tx2"/>
                </a:solidFill>
                <a:latin typeface="Tahoma"/>
                <a:cs typeface="Tahoma"/>
              </a:rPr>
              <a:t>Какую проблему решает ваш проект</a:t>
            </a:r>
          </a:p>
          <a:p>
            <a:pPr marL="127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spc="240" dirty="0">
                <a:solidFill>
                  <a:schemeClr val="tx2"/>
                </a:solidFill>
                <a:latin typeface="Tahoma"/>
                <a:cs typeface="Tahoma"/>
              </a:rPr>
              <a:t>Кому и зачем нужен данный продукт или идея</a:t>
            </a:r>
          </a:p>
          <a:p>
            <a:pPr marL="127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1" spc="240" dirty="0">
                <a:solidFill>
                  <a:schemeClr val="tx2"/>
                </a:solidFill>
                <a:latin typeface="Tahoma"/>
                <a:cs typeface="Tahoma"/>
              </a:rPr>
              <a:t>Обоснование проблемы, доказательство того, что она не взята с потолка (Не надуманна ли представленная проблема).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723900"/>
            <a:ext cx="101092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65"/>
              </a:lnSpc>
            </a:pPr>
            <a:r>
              <a:rPr lang="ru-RU" sz="6600" b="1" spc="5" dirty="0">
                <a:solidFill>
                  <a:srgbClr val="0070C0"/>
                </a:solidFill>
                <a:latin typeface="Tahoma"/>
                <a:cs typeface="Tahoma"/>
              </a:rPr>
              <a:t>Решение проблемы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2933700"/>
            <a:ext cx="8484870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80"/>
              </a:lnSpc>
            </a:pPr>
            <a:r>
              <a:rPr lang="ru-RU" sz="3600" b="1" spc="450" dirty="0">
                <a:solidFill>
                  <a:schemeClr val="tx2"/>
                </a:solidFill>
                <a:latin typeface="Tahoma"/>
                <a:cs typeface="Tahoma"/>
              </a:rPr>
              <a:t>Наименование продукта</a:t>
            </a:r>
          </a:p>
          <a:p>
            <a:pPr marL="12700">
              <a:lnSpc>
                <a:spcPts val="4180"/>
              </a:lnSpc>
            </a:pPr>
            <a:endParaRPr lang="ru-RU" sz="3600" b="1" spc="450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ts val="4180"/>
              </a:lnSpc>
            </a:pPr>
            <a:r>
              <a:rPr lang="ru-RU" sz="3600" b="1" spc="450" dirty="0">
                <a:solidFill>
                  <a:schemeClr val="tx2"/>
                </a:solidFill>
                <a:latin typeface="Tahoma"/>
                <a:cs typeface="Tahoma"/>
              </a:rPr>
              <a:t>Общие характеристики</a:t>
            </a:r>
          </a:p>
          <a:p>
            <a:pPr marL="12700">
              <a:lnSpc>
                <a:spcPts val="4180"/>
              </a:lnSpc>
            </a:pPr>
            <a:endParaRPr lang="ru-RU" sz="3600" b="1" spc="450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ts val="4180"/>
              </a:lnSpc>
            </a:pPr>
            <a:r>
              <a:rPr lang="ru-RU" sz="3600" b="1" spc="450" dirty="0">
                <a:solidFill>
                  <a:schemeClr val="tx2"/>
                </a:solidFill>
                <a:latin typeface="Tahoma"/>
                <a:cs typeface="Tahoma"/>
              </a:rPr>
              <a:t>На каком этапе находится разработка продукта</a:t>
            </a:r>
          </a:p>
          <a:p>
            <a:pPr marL="12700">
              <a:lnSpc>
                <a:spcPts val="4180"/>
              </a:lnSpc>
            </a:pPr>
            <a:endParaRPr lang="ru-RU" sz="3600" b="1" spc="450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ts val="4180"/>
              </a:lnSpc>
            </a:pPr>
            <a:r>
              <a:rPr lang="ru-RU" sz="3600" b="1" spc="450" dirty="0">
                <a:solidFill>
                  <a:schemeClr val="tx2"/>
                </a:solidFill>
                <a:latin typeface="Tahoma"/>
                <a:cs typeface="Tahoma"/>
              </a:rPr>
              <a:t>Ключевые особенности продукта / срок создания прототипа </a:t>
            </a:r>
          </a:p>
        </p:txBody>
      </p:sp>
      <p:sp>
        <p:nvSpPr>
          <p:cNvPr id="6" name="object 6"/>
          <p:cNvSpPr/>
          <p:nvPr/>
        </p:nvSpPr>
        <p:spPr>
          <a:xfrm>
            <a:off x="15439649" y="5"/>
            <a:ext cx="1657349" cy="10286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1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344400" y="3086100"/>
            <a:ext cx="4343400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Изображение вашего продукта</a:t>
            </a:r>
          </a:p>
        </p:txBody>
      </p:sp>
      <p:sp>
        <p:nvSpPr>
          <p:cNvPr id="13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876300"/>
            <a:ext cx="9600565" cy="1000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765"/>
              </a:lnSpc>
            </a:pPr>
            <a:r>
              <a:rPr lang="ru-RU" sz="6600" b="1" spc="330" dirty="0">
                <a:solidFill>
                  <a:srgbClr val="0070C0"/>
                </a:solidFill>
                <a:latin typeface="Tahoma"/>
                <a:cs typeface="Tahoma"/>
              </a:rPr>
              <a:t>Технология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3086100"/>
            <a:ext cx="1226820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  <a:buFont typeface="Wingdings" pitchFamily="2" charset="2"/>
              <a:buChar char="Ø"/>
              <a:tabLst>
                <a:tab pos="1367155" algn="l"/>
                <a:tab pos="2250440" algn="l"/>
                <a:tab pos="3176905" algn="l"/>
                <a:tab pos="4266565" algn="l"/>
              </a:tabLst>
            </a:pPr>
            <a:r>
              <a:rPr lang="ru-RU" sz="3200" b="1" spc="715" dirty="0">
                <a:solidFill>
                  <a:schemeClr val="tx2"/>
                </a:solidFill>
                <a:latin typeface="Tahoma"/>
                <a:cs typeface="Tahoma"/>
              </a:rPr>
              <a:t>Описание технологии, существующей / разработанной на текущий момент</a:t>
            </a:r>
          </a:p>
          <a:p>
            <a:pPr marL="12700">
              <a:lnSpc>
                <a:spcPts val="3815"/>
              </a:lnSpc>
              <a:buFont typeface="Wingdings" pitchFamily="2" charset="2"/>
              <a:buChar char="Ø"/>
              <a:tabLst>
                <a:tab pos="1367155" algn="l"/>
                <a:tab pos="2250440" algn="l"/>
                <a:tab pos="3176905" algn="l"/>
                <a:tab pos="4266565" algn="l"/>
              </a:tabLst>
            </a:pPr>
            <a:endParaRPr lang="ru-RU" sz="3200" b="1" spc="715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ts val="3815"/>
              </a:lnSpc>
              <a:buFont typeface="Wingdings" pitchFamily="2" charset="2"/>
              <a:buChar char="Ø"/>
              <a:tabLst>
                <a:tab pos="1367155" algn="l"/>
                <a:tab pos="2250440" algn="l"/>
                <a:tab pos="3176905" algn="l"/>
                <a:tab pos="4266565" algn="l"/>
              </a:tabLst>
            </a:pPr>
            <a:r>
              <a:rPr lang="ru-RU" sz="3200" b="1" spc="715" dirty="0">
                <a:solidFill>
                  <a:schemeClr val="tx2"/>
                </a:solidFill>
                <a:latin typeface="Tahoma"/>
                <a:cs typeface="Tahoma"/>
              </a:rPr>
              <a:t>Описание важных параметров продукта</a:t>
            </a:r>
          </a:p>
          <a:p>
            <a:pPr marL="12700">
              <a:lnSpc>
                <a:spcPts val="3815"/>
              </a:lnSpc>
              <a:buFont typeface="Wingdings" pitchFamily="2" charset="2"/>
              <a:buChar char="Ø"/>
              <a:tabLst>
                <a:tab pos="1367155" algn="l"/>
                <a:tab pos="2250440" algn="l"/>
                <a:tab pos="3176905" algn="l"/>
                <a:tab pos="4266565" algn="l"/>
              </a:tabLst>
            </a:pPr>
            <a:endParaRPr lang="ru-RU" sz="3200" b="1" spc="715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ts val="3815"/>
              </a:lnSpc>
              <a:buFont typeface="Wingdings" pitchFamily="2" charset="2"/>
              <a:buChar char="Ø"/>
              <a:tabLst>
                <a:tab pos="1367155" algn="l"/>
                <a:tab pos="2250440" algn="l"/>
                <a:tab pos="3176905" algn="l"/>
                <a:tab pos="4266565" algn="l"/>
              </a:tabLst>
            </a:pPr>
            <a:r>
              <a:rPr lang="ru-RU" sz="3200" b="1" spc="715" dirty="0">
                <a:solidFill>
                  <a:schemeClr val="tx2"/>
                </a:solidFill>
                <a:latin typeface="Tahoma"/>
                <a:cs typeface="Tahoma"/>
              </a:rPr>
              <a:t>В чем состоит новизна вашего решения</a:t>
            </a:r>
          </a:p>
        </p:txBody>
      </p:sp>
      <p:sp>
        <p:nvSpPr>
          <p:cNvPr id="6" name="object 6"/>
          <p:cNvSpPr/>
          <p:nvPr/>
        </p:nvSpPr>
        <p:spPr>
          <a:xfrm>
            <a:off x="990600" y="2171700"/>
            <a:ext cx="1750060" cy="367665"/>
          </a:xfrm>
          <a:custGeom>
            <a:avLst/>
            <a:gdLst/>
            <a:ahLst/>
            <a:cxnLst/>
            <a:rect l="l" t="t" r="r" b="b"/>
            <a:pathLst>
              <a:path w="1750059" h="367664">
                <a:moveTo>
                  <a:pt x="1746586" y="149427"/>
                </a:moveTo>
                <a:lnTo>
                  <a:pt x="365129" y="149427"/>
                </a:lnTo>
                <a:lnTo>
                  <a:pt x="1385195" y="142535"/>
                </a:lnTo>
                <a:lnTo>
                  <a:pt x="1388955" y="129218"/>
                </a:lnTo>
                <a:lnTo>
                  <a:pt x="1405723" y="91868"/>
                </a:lnTo>
                <a:lnTo>
                  <a:pt x="1429908" y="59327"/>
                </a:lnTo>
                <a:lnTo>
                  <a:pt x="1460462" y="32761"/>
                </a:lnTo>
                <a:lnTo>
                  <a:pt x="1496333" y="13337"/>
                </a:lnTo>
                <a:lnTo>
                  <a:pt x="1536473" y="2220"/>
                </a:lnTo>
                <a:lnTo>
                  <a:pt x="1565085" y="0"/>
                </a:lnTo>
                <a:lnTo>
                  <a:pt x="1580173" y="608"/>
                </a:lnTo>
                <a:lnTo>
                  <a:pt x="1623305" y="9353"/>
                </a:lnTo>
                <a:lnTo>
                  <a:pt x="1662275" y="27531"/>
                </a:lnTo>
                <a:lnTo>
                  <a:pt x="1695607" y="53771"/>
                </a:lnTo>
                <a:lnTo>
                  <a:pt x="1722113" y="86874"/>
                </a:lnTo>
                <a:lnTo>
                  <a:pt x="1740457" y="125565"/>
                </a:lnTo>
                <a:lnTo>
                  <a:pt x="1744529" y="139484"/>
                </a:lnTo>
                <a:lnTo>
                  <a:pt x="1746586" y="149427"/>
                </a:lnTo>
                <a:close/>
              </a:path>
              <a:path w="1750059" h="367664">
                <a:moveTo>
                  <a:pt x="183705" y="367295"/>
                </a:moveTo>
                <a:lnTo>
                  <a:pt x="139528" y="361963"/>
                </a:lnTo>
                <a:lnTo>
                  <a:pt x="99154" y="346765"/>
                </a:lnTo>
                <a:lnTo>
                  <a:pt x="64088" y="323095"/>
                </a:lnTo>
                <a:lnTo>
                  <a:pt x="35411" y="292138"/>
                </a:lnTo>
                <a:lnTo>
                  <a:pt x="14422" y="255168"/>
                </a:lnTo>
                <a:lnTo>
                  <a:pt x="2401" y="213458"/>
                </a:lnTo>
                <a:lnTo>
                  <a:pt x="0" y="183647"/>
                </a:lnTo>
                <a:lnTo>
                  <a:pt x="609" y="168572"/>
                </a:lnTo>
                <a:lnTo>
                  <a:pt x="9415" y="125564"/>
                </a:lnTo>
                <a:lnTo>
                  <a:pt x="27821" y="86868"/>
                </a:lnTo>
                <a:lnTo>
                  <a:pt x="54712" y="53753"/>
                </a:lnTo>
                <a:lnTo>
                  <a:pt x="88992" y="27492"/>
                </a:lnTo>
                <a:lnTo>
                  <a:pt x="129379" y="9426"/>
                </a:lnTo>
                <a:lnTo>
                  <a:pt x="174948" y="730"/>
                </a:lnTo>
                <a:lnTo>
                  <a:pt x="191079" y="142"/>
                </a:lnTo>
                <a:lnTo>
                  <a:pt x="205406" y="1247"/>
                </a:lnTo>
                <a:lnTo>
                  <a:pt x="246279" y="10755"/>
                </a:lnTo>
                <a:lnTo>
                  <a:pt x="283105" y="28713"/>
                </a:lnTo>
                <a:lnTo>
                  <a:pt x="314747" y="54043"/>
                </a:lnTo>
                <a:lnTo>
                  <a:pt x="340067" y="85666"/>
                </a:lnTo>
                <a:lnTo>
                  <a:pt x="357927" y="122504"/>
                </a:lnTo>
                <a:lnTo>
                  <a:pt x="365129" y="149427"/>
                </a:lnTo>
                <a:lnTo>
                  <a:pt x="1746586" y="149427"/>
                </a:lnTo>
                <a:lnTo>
                  <a:pt x="1747498" y="153836"/>
                </a:lnTo>
                <a:lnTo>
                  <a:pt x="1749315" y="168572"/>
                </a:lnTo>
                <a:lnTo>
                  <a:pt x="1749932" y="183647"/>
                </a:lnTo>
                <a:lnTo>
                  <a:pt x="1749323" y="198722"/>
                </a:lnTo>
                <a:lnTo>
                  <a:pt x="1747523" y="213458"/>
                </a:lnTo>
                <a:lnTo>
                  <a:pt x="1746617" y="217867"/>
                </a:lnTo>
                <a:lnTo>
                  <a:pt x="1384802" y="217867"/>
                </a:lnTo>
                <a:lnTo>
                  <a:pt x="363684" y="224848"/>
                </a:lnTo>
                <a:lnTo>
                  <a:pt x="349959" y="263879"/>
                </a:lnTo>
                <a:lnTo>
                  <a:pt x="328209" y="298232"/>
                </a:lnTo>
                <a:lnTo>
                  <a:pt x="299572" y="326829"/>
                </a:lnTo>
                <a:lnTo>
                  <a:pt x="265184" y="348591"/>
                </a:lnTo>
                <a:lnTo>
                  <a:pt x="226182" y="362439"/>
                </a:lnTo>
                <a:lnTo>
                  <a:pt x="198180" y="366742"/>
                </a:lnTo>
                <a:lnTo>
                  <a:pt x="183705" y="367295"/>
                </a:lnTo>
                <a:close/>
              </a:path>
              <a:path w="1750059" h="367664">
                <a:moveTo>
                  <a:pt x="1558852" y="367152"/>
                </a:moveTo>
                <a:lnTo>
                  <a:pt x="1516883" y="360701"/>
                </a:lnTo>
                <a:lnTo>
                  <a:pt x="1478581" y="345440"/>
                </a:lnTo>
                <a:lnTo>
                  <a:pt x="1445085" y="322447"/>
                </a:lnTo>
                <a:lnTo>
                  <a:pt x="1417532" y="292802"/>
                </a:lnTo>
                <a:lnTo>
                  <a:pt x="1397058" y="257582"/>
                </a:lnTo>
                <a:lnTo>
                  <a:pt x="1384802" y="217867"/>
                </a:lnTo>
                <a:lnTo>
                  <a:pt x="1746617" y="217867"/>
                </a:lnTo>
                <a:lnTo>
                  <a:pt x="1735392" y="255171"/>
                </a:lnTo>
                <a:lnTo>
                  <a:pt x="1714035" y="292147"/>
                </a:lnTo>
                <a:lnTo>
                  <a:pt x="1684560" y="323119"/>
                </a:lnTo>
                <a:lnTo>
                  <a:pt x="1648052" y="346814"/>
                </a:lnTo>
                <a:lnTo>
                  <a:pt x="1605875" y="361875"/>
                </a:lnTo>
                <a:lnTo>
                  <a:pt x="1558852" y="367152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0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200" y="952500"/>
            <a:ext cx="849693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200"/>
              </a:lnSpc>
            </a:pPr>
            <a:r>
              <a:rPr lang="ru-RU" sz="6600" b="1" spc="200" dirty="0">
                <a:solidFill>
                  <a:srgbClr val="0070C0"/>
                </a:solidFill>
                <a:latin typeface="Tahoma"/>
                <a:cs typeface="Tahoma"/>
              </a:rPr>
              <a:t>Потребители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3390900"/>
            <a:ext cx="1493520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800" b="1" spc="475" dirty="0">
                <a:solidFill>
                  <a:schemeClr val="tx2"/>
                </a:solidFill>
                <a:latin typeface="Lucida Sans Unicode"/>
                <a:cs typeface="Lucida Sans Unicode"/>
              </a:rPr>
              <a:t>Кто заинтересован в использовании вашего продукта и готов за него платить</a:t>
            </a: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endParaRPr lang="ru-RU" sz="4800" b="1" spc="475" dirty="0">
              <a:solidFill>
                <a:schemeClr val="tx2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4800" b="1" spc="475" dirty="0">
                <a:solidFill>
                  <a:schemeClr val="tx2"/>
                </a:solidFill>
                <a:latin typeface="Lucida Sans Unicode"/>
                <a:cs typeface="Lucida Sans Unicode"/>
              </a:rPr>
              <a:t>Оценка рынка продукта</a:t>
            </a:r>
            <a:endParaRPr sz="4000" b="1" dirty="0">
              <a:solidFill>
                <a:schemeClr val="tx2"/>
              </a:solidFill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171700"/>
            <a:ext cx="2883535" cy="685165"/>
          </a:xfrm>
          <a:custGeom>
            <a:avLst/>
            <a:gdLst/>
            <a:ahLst/>
            <a:cxnLst/>
            <a:rect l="l" t="t" r="r" b="b"/>
            <a:pathLst>
              <a:path w="2883535" h="685165">
                <a:moveTo>
                  <a:pt x="2541115" y="684745"/>
                </a:moveTo>
                <a:lnTo>
                  <a:pt x="2491643" y="681251"/>
                </a:lnTo>
                <a:lnTo>
                  <a:pt x="2444327" y="671084"/>
                </a:lnTo>
                <a:lnTo>
                  <a:pt x="2399664" y="654716"/>
                </a:lnTo>
                <a:lnTo>
                  <a:pt x="2358152" y="632619"/>
                </a:lnTo>
                <a:lnTo>
                  <a:pt x="2320288" y="605266"/>
                </a:lnTo>
                <a:lnTo>
                  <a:pt x="2286569" y="573127"/>
                </a:lnTo>
                <a:lnTo>
                  <a:pt x="2257493" y="536676"/>
                </a:lnTo>
                <a:lnTo>
                  <a:pt x="2233558" y="496385"/>
                </a:lnTo>
                <a:lnTo>
                  <a:pt x="2215260" y="452725"/>
                </a:lnTo>
                <a:lnTo>
                  <a:pt x="2203098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2200972" y="278576"/>
                </a:lnTo>
                <a:lnTo>
                  <a:pt x="2206543" y="255253"/>
                </a:lnTo>
                <a:lnTo>
                  <a:pt x="2222239" y="210490"/>
                </a:lnTo>
                <a:lnTo>
                  <a:pt x="2243623" y="168661"/>
                </a:lnTo>
                <a:lnTo>
                  <a:pt x="2270237" y="130277"/>
                </a:lnTo>
                <a:lnTo>
                  <a:pt x="2301621" y="95848"/>
                </a:lnTo>
                <a:lnTo>
                  <a:pt x="2337317" y="65885"/>
                </a:lnTo>
                <a:lnTo>
                  <a:pt x="2376865" y="40898"/>
                </a:lnTo>
                <a:lnTo>
                  <a:pt x="2419806" y="21398"/>
                </a:lnTo>
                <a:lnTo>
                  <a:pt x="2465681" y="7894"/>
                </a:lnTo>
                <a:lnTo>
                  <a:pt x="2514030" y="898"/>
                </a:lnTo>
                <a:lnTo>
                  <a:pt x="2538989" y="0"/>
                </a:lnTo>
                <a:lnTo>
                  <a:pt x="2567387" y="1133"/>
                </a:lnTo>
                <a:lnTo>
                  <a:pt x="2622117" y="9940"/>
                </a:lnTo>
                <a:lnTo>
                  <a:pt x="2673518" y="26880"/>
                </a:lnTo>
                <a:lnTo>
                  <a:pt x="2720900" y="51253"/>
                </a:lnTo>
                <a:lnTo>
                  <a:pt x="2763577" y="82356"/>
                </a:lnTo>
                <a:lnTo>
                  <a:pt x="2800857" y="119488"/>
                </a:lnTo>
                <a:lnTo>
                  <a:pt x="2832054" y="161947"/>
                </a:lnTo>
                <a:lnTo>
                  <a:pt x="2856477" y="209032"/>
                </a:lnTo>
                <a:lnTo>
                  <a:pt x="2873438" y="260039"/>
                </a:lnTo>
                <a:lnTo>
                  <a:pt x="2882249" y="314269"/>
                </a:lnTo>
                <a:lnTo>
                  <a:pt x="2883383" y="342372"/>
                </a:lnTo>
                <a:lnTo>
                  <a:pt x="2882250" y="370476"/>
                </a:lnTo>
                <a:lnTo>
                  <a:pt x="2873446" y="424705"/>
                </a:lnTo>
                <a:lnTo>
                  <a:pt x="2856510" y="475713"/>
                </a:lnTo>
                <a:lnTo>
                  <a:pt x="2832145" y="522797"/>
                </a:lnTo>
                <a:lnTo>
                  <a:pt x="2801051" y="565256"/>
                </a:lnTo>
                <a:lnTo>
                  <a:pt x="2763930" y="602388"/>
                </a:lnTo>
                <a:lnTo>
                  <a:pt x="2721484" y="633491"/>
                </a:lnTo>
                <a:lnTo>
                  <a:pt x="2674414" y="657864"/>
                </a:lnTo>
                <a:lnTo>
                  <a:pt x="2623422" y="674805"/>
                </a:lnTo>
                <a:lnTo>
                  <a:pt x="2569210" y="683611"/>
                </a:lnTo>
                <a:lnTo>
                  <a:pt x="2541115" y="68474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0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886" y="0"/>
            <a:ext cx="17760315" cy="10287000"/>
          </a:xfrm>
          <a:custGeom>
            <a:avLst/>
            <a:gdLst/>
            <a:ahLst/>
            <a:cxnLst/>
            <a:rect l="l" t="t" r="r" b="b"/>
            <a:pathLst>
              <a:path w="17760315" h="10287000">
                <a:moveTo>
                  <a:pt x="0" y="0"/>
                </a:moveTo>
                <a:lnTo>
                  <a:pt x="17760111" y="0"/>
                </a:lnTo>
                <a:lnTo>
                  <a:pt x="17760111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723900"/>
            <a:ext cx="15672534" cy="976365"/>
          </a:xfrm>
          <a:prstGeom prst="rect">
            <a:avLst/>
          </a:prstGeom>
        </p:spPr>
        <p:txBody>
          <a:bodyPr vert="horz" wrap="square" lIns="0" tIns="141422" rIns="0" bIns="0" rtlCol="0">
            <a:spAutoFit/>
          </a:bodyPr>
          <a:lstStyle/>
          <a:p>
            <a:pPr marL="801370">
              <a:lnSpc>
                <a:spcPts val="6490"/>
              </a:lnSpc>
            </a:pPr>
            <a:r>
              <a:rPr lang="ru-RU" spc="265" dirty="0">
                <a:solidFill>
                  <a:srgbClr val="0070C0"/>
                </a:solidFill>
                <a:latin typeface="Tahoma"/>
                <a:cs typeface="Tahoma"/>
              </a:rPr>
              <a:t>Конкуренты</a:t>
            </a:r>
            <a:endParaRPr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600" y="1943100"/>
            <a:ext cx="1600200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15"/>
              </a:lnSpc>
            </a:pPr>
            <a:r>
              <a:rPr lang="ru-RU" sz="3200" spc="735" dirty="0">
                <a:solidFill>
                  <a:schemeClr val="tx2"/>
                </a:solidFill>
                <a:latin typeface="Tahoma"/>
                <a:cs typeface="Tahoma"/>
              </a:rPr>
              <a:t>Сравнение характеристик вашего продукта с аналогами</a:t>
            </a: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375237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528320" cy="10287000"/>
          </a:xfrm>
          <a:custGeom>
            <a:avLst/>
            <a:gdLst/>
            <a:ahLst/>
            <a:cxnLst/>
            <a:rect l="l" t="t" r="r" b="b"/>
            <a:pathLst>
              <a:path w="528320" h="10287000">
                <a:moveTo>
                  <a:pt x="0" y="10287000"/>
                </a:moveTo>
                <a:lnTo>
                  <a:pt x="0" y="0"/>
                </a:lnTo>
                <a:lnTo>
                  <a:pt x="527886" y="0"/>
                </a:lnTo>
                <a:lnTo>
                  <a:pt x="527886" y="10287000"/>
                </a:lnTo>
                <a:lnTo>
                  <a:pt x="0" y="10287000"/>
                </a:lnTo>
              </a:path>
            </a:pathLst>
          </a:custGeom>
          <a:solidFill>
            <a:srgbClr val="42B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5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6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905000" y="2781300"/>
          <a:ext cx="15697200" cy="5372100"/>
        </p:xfrm>
        <a:graphic>
          <a:graphicData uri="http://schemas.openxmlformats.org/drawingml/2006/table">
            <a:tbl>
              <a:tblPr firstRow="1" bandRow="1">
                <a:solidFill>
                  <a:srgbClr val="0070C0"/>
                </a:solidFill>
                <a:tableStyleId>{69CF1AB2-1976-4502-BF36-3FF5EA218861}</a:tableStyleId>
              </a:tblPr>
              <a:tblGrid>
                <a:gridCol w="313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Характеристики продукта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Своя разработка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Конкурент №1 (Название)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Конкурент №2 (Название)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Конкурент №3 (Название)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93463" cy="1028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8470" cy="10285730"/>
          </a:xfrm>
          <a:custGeom>
            <a:avLst/>
            <a:gdLst/>
            <a:ahLst/>
            <a:cxnLst/>
            <a:rect l="l" t="t" r="r" b="b"/>
            <a:pathLst>
              <a:path w="458470" h="10285730">
                <a:moveTo>
                  <a:pt x="0" y="10285284"/>
                </a:moveTo>
                <a:lnTo>
                  <a:pt x="0" y="0"/>
                </a:lnTo>
                <a:lnTo>
                  <a:pt x="458388" y="0"/>
                </a:lnTo>
                <a:lnTo>
                  <a:pt x="458388" y="10285284"/>
                </a:lnTo>
                <a:lnTo>
                  <a:pt x="0" y="10285284"/>
                </a:lnTo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67000" y="571500"/>
            <a:ext cx="4074160" cy="972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250"/>
              </a:lnSpc>
            </a:pPr>
            <a:r>
              <a:rPr lang="ru-RU" sz="6600" b="1" spc="5" dirty="0">
                <a:solidFill>
                  <a:srgbClr val="0070C0"/>
                </a:solidFill>
                <a:latin typeface="Tahoma"/>
                <a:cs typeface="Tahoma"/>
              </a:rPr>
              <a:t>Команда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2324100"/>
            <a:ext cx="491045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3200" b="1" spc="59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0200" y="3086100"/>
            <a:ext cx="4114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95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Роль в проекте, опыт (если есть)</a:t>
            </a:r>
            <a:endParaRPr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85932"/>
            <a:ext cx="2351405" cy="685165"/>
          </a:xfrm>
          <a:custGeom>
            <a:avLst/>
            <a:gdLst/>
            <a:ahLst/>
            <a:cxnLst/>
            <a:rect l="l" t="t" r="r" b="b"/>
            <a:pathLst>
              <a:path w="2351405" h="685165">
                <a:moveTo>
                  <a:pt x="2009108" y="684745"/>
                </a:moveTo>
                <a:lnTo>
                  <a:pt x="1959636" y="681251"/>
                </a:lnTo>
                <a:lnTo>
                  <a:pt x="1912321" y="671084"/>
                </a:lnTo>
                <a:lnTo>
                  <a:pt x="1867658" y="654716"/>
                </a:lnTo>
                <a:lnTo>
                  <a:pt x="1826145" y="632619"/>
                </a:lnTo>
                <a:lnTo>
                  <a:pt x="1788281" y="605266"/>
                </a:lnTo>
                <a:lnTo>
                  <a:pt x="1754563" y="573127"/>
                </a:lnTo>
                <a:lnTo>
                  <a:pt x="1725487" y="536676"/>
                </a:lnTo>
                <a:lnTo>
                  <a:pt x="1701551" y="496385"/>
                </a:lnTo>
                <a:lnTo>
                  <a:pt x="1683254" y="452725"/>
                </a:lnTo>
                <a:lnTo>
                  <a:pt x="1671092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1668966" y="278576"/>
                </a:lnTo>
                <a:lnTo>
                  <a:pt x="1674537" y="255253"/>
                </a:lnTo>
                <a:lnTo>
                  <a:pt x="1690232" y="210490"/>
                </a:lnTo>
                <a:lnTo>
                  <a:pt x="1711616" y="168661"/>
                </a:lnTo>
                <a:lnTo>
                  <a:pt x="1738230" y="130277"/>
                </a:lnTo>
                <a:lnTo>
                  <a:pt x="1769615" y="95848"/>
                </a:lnTo>
                <a:lnTo>
                  <a:pt x="1805311" y="65885"/>
                </a:lnTo>
                <a:lnTo>
                  <a:pt x="1844859" y="40898"/>
                </a:lnTo>
                <a:lnTo>
                  <a:pt x="1887800" y="21398"/>
                </a:lnTo>
                <a:lnTo>
                  <a:pt x="1933674" y="7894"/>
                </a:lnTo>
                <a:lnTo>
                  <a:pt x="1982023" y="898"/>
                </a:lnTo>
                <a:lnTo>
                  <a:pt x="2006982" y="0"/>
                </a:lnTo>
                <a:lnTo>
                  <a:pt x="2035380" y="1133"/>
                </a:lnTo>
                <a:lnTo>
                  <a:pt x="2090110" y="9940"/>
                </a:lnTo>
                <a:lnTo>
                  <a:pt x="2141511" y="26880"/>
                </a:lnTo>
                <a:lnTo>
                  <a:pt x="2188894" y="51253"/>
                </a:lnTo>
                <a:lnTo>
                  <a:pt x="2231570" y="82356"/>
                </a:lnTo>
                <a:lnTo>
                  <a:pt x="2268851" y="119488"/>
                </a:lnTo>
                <a:lnTo>
                  <a:pt x="2300047" y="161947"/>
                </a:lnTo>
                <a:lnTo>
                  <a:pt x="2324471" y="209032"/>
                </a:lnTo>
                <a:lnTo>
                  <a:pt x="2341432" y="260039"/>
                </a:lnTo>
                <a:lnTo>
                  <a:pt x="2350243" y="314269"/>
                </a:lnTo>
                <a:lnTo>
                  <a:pt x="2351376" y="342372"/>
                </a:lnTo>
                <a:lnTo>
                  <a:pt x="2350243" y="370476"/>
                </a:lnTo>
                <a:lnTo>
                  <a:pt x="2341439" y="424705"/>
                </a:lnTo>
                <a:lnTo>
                  <a:pt x="2324504" y="475713"/>
                </a:lnTo>
                <a:lnTo>
                  <a:pt x="2300138" y="522797"/>
                </a:lnTo>
                <a:lnTo>
                  <a:pt x="2269045" y="565256"/>
                </a:lnTo>
                <a:lnTo>
                  <a:pt x="2231924" y="602388"/>
                </a:lnTo>
                <a:lnTo>
                  <a:pt x="2189478" y="633491"/>
                </a:lnTo>
                <a:lnTo>
                  <a:pt x="2142408" y="657864"/>
                </a:lnTo>
                <a:lnTo>
                  <a:pt x="2091416" y="674805"/>
                </a:lnTo>
                <a:lnTo>
                  <a:pt x="2037203" y="683611"/>
                </a:lnTo>
                <a:lnTo>
                  <a:pt x="2009108" y="68474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4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2667000" y="2247900"/>
            <a:ext cx="2057400" cy="1981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2667000" y="4762500"/>
            <a:ext cx="2057400" cy="1981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2667000" y="7277100"/>
            <a:ext cx="2057400" cy="1981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</p:txBody>
      </p:sp>
      <p:sp>
        <p:nvSpPr>
          <p:cNvPr id="18" name="object 7"/>
          <p:cNvSpPr txBox="1"/>
          <p:nvPr/>
        </p:nvSpPr>
        <p:spPr>
          <a:xfrm>
            <a:off x="5410200" y="4914900"/>
            <a:ext cx="491045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3200" b="1" spc="59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5410200" y="7429500"/>
            <a:ext cx="491045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15"/>
              </a:lnSpc>
            </a:pPr>
            <a:r>
              <a:rPr lang="ru-RU" sz="3200" b="1" spc="59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Фамилия Имя</a:t>
            </a:r>
            <a:endParaRPr sz="32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410200" y="5524500"/>
            <a:ext cx="4114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95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Роль в проекте, опыт (если есть)</a:t>
            </a:r>
            <a:endParaRPr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5486400" y="8115300"/>
            <a:ext cx="4114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95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Роль в проекте, опыт (если есть)</a:t>
            </a:r>
            <a:endParaRPr sz="2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8" y="0"/>
                </a:lnTo>
                <a:lnTo>
                  <a:pt x="182879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47800" y="647700"/>
            <a:ext cx="9601200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65"/>
              </a:lnSpc>
            </a:pPr>
            <a:r>
              <a:rPr lang="ru-RU" sz="6600" b="1" spc="10" dirty="0">
                <a:solidFill>
                  <a:srgbClr val="0070C0"/>
                </a:solidFill>
                <a:latin typeface="Tahoma"/>
                <a:cs typeface="Tahoma"/>
              </a:rPr>
              <a:t>Уровень готовности</a:t>
            </a:r>
            <a:endParaRPr sz="6600" dirty="0">
              <a:solidFill>
                <a:srgbClr val="0070C0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2324100"/>
            <a:ext cx="140970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3600" b="1" spc="240" dirty="0">
                <a:solidFill>
                  <a:schemeClr val="tx2"/>
                </a:solidFill>
                <a:latin typeface="Tahoma"/>
                <a:cs typeface="Tahoma"/>
              </a:rPr>
              <a:t>Что уже сделано на текущий момент (исследования, прототип, MVP, первые продажи и пр.)</a:t>
            </a:r>
          </a:p>
          <a:p>
            <a:pPr marL="12700">
              <a:lnSpc>
                <a:spcPct val="100000"/>
              </a:lnSpc>
            </a:pPr>
            <a:endParaRPr lang="ru-RU" sz="3600" b="1" spc="240" dirty="0">
              <a:solidFill>
                <a:schemeClr val="tx2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3600" b="1" spc="240" dirty="0">
                <a:solidFill>
                  <a:schemeClr val="tx2"/>
                </a:solidFill>
                <a:latin typeface="Tahoma"/>
                <a:cs typeface="Tahoma"/>
              </a:rPr>
              <a:t>Что предстоит сделать в ближайшее время (план дальнейшего развития проекта)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8915538"/>
            <a:ext cx="2207895" cy="685165"/>
          </a:xfrm>
          <a:custGeom>
            <a:avLst/>
            <a:gdLst/>
            <a:ahLst/>
            <a:cxnLst/>
            <a:rect l="l" t="t" r="r" b="b"/>
            <a:pathLst>
              <a:path w="2207895" h="685165">
                <a:moveTo>
                  <a:pt x="1865374" y="684745"/>
                </a:moveTo>
                <a:lnTo>
                  <a:pt x="1815902" y="681251"/>
                </a:lnTo>
                <a:lnTo>
                  <a:pt x="1768586" y="671084"/>
                </a:lnTo>
                <a:lnTo>
                  <a:pt x="1723923" y="654716"/>
                </a:lnTo>
                <a:lnTo>
                  <a:pt x="1682411" y="632619"/>
                </a:lnTo>
                <a:lnTo>
                  <a:pt x="1644547" y="605266"/>
                </a:lnTo>
                <a:lnTo>
                  <a:pt x="1610828" y="573127"/>
                </a:lnTo>
                <a:lnTo>
                  <a:pt x="1581752" y="536676"/>
                </a:lnTo>
                <a:lnTo>
                  <a:pt x="1557817" y="496385"/>
                </a:lnTo>
                <a:lnTo>
                  <a:pt x="1539519" y="452725"/>
                </a:lnTo>
                <a:lnTo>
                  <a:pt x="1527357" y="406168"/>
                </a:lnTo>
                <a:lnTo>
                  <a:pt x="0" y="406168"/>
                </a:lnTo>
                <a:lnTo>
                  <a:pt x="0" y="278576"/>
                </a:lnTo>
                <a:lnTo>
                  <a:pt x="1525231" y="278576"/>
                </a:lnTo>
                <a:lnTo>
                  <a:pt x="1530802" y="255253"/>
                </a:lnTo>
                <a:lnTo>
                  <a:pt x="1546498" y="210490"/>
                </a:lnTo>
                <a:lnTo>
                  <a:pt x="1567882" y="168661"/>
                </a:lnTo>
                <a:lnTo>
                  <a:pt x="1594496" y="130277"/>
                </a:lnTo>
                <a:lnTo>
                  <a:pt x="1625881" y="95848"/>
                </a:lnTo>
                <a:lnTo>
                  <a:pt x="1661576" y="65885"/>
                </a:lnTo>
                <a:lnTo>
                  <a:pt x="1701124" y="40898"/>
                </a:lnTo>
                <a:lnTo>
                  <a:pt x="1744065" y="21398"/>
                </a:lnTo>
                <a:lnTo>
                  <a:pt x="1789940" y="7894"/>
                </a:lnTo>
                <a:lnTo>
                  <a:pt x="1838289" y="898"/>
                </a:lnTo>
                <a:lnTo>
                  <a:pt x="1863248" y="0"/>
                </a:lnTo>
                <a:lnTo>
                  <a:pt x="1891646" y="1133"/>
                </a:lnTo>
                <a:lnTo>
                  <a:pt x="1946376" y="9940"/>
                </a:lnTo>
                <a:lnTo>
                  <a:pt x="1997777" y="26880"/>
                </a:lnTo>
                <a:lnTo>
                  <a:pt x="2045160" y="51253"/>
                </a:lnTo>
                <a:lnTo>
                  <a:pt x="2087836" y="82356"/>
                </a:lnTo>
                <a:lnTo>
                  <a:pt x="2125116" y="119488"/>
                </a:lnTo>
                <a:lnTo>
                  <a:pt x="2156313" y="161947"/>
                </a:lnTo>
                <a:lnTo>
                  <a:pt x="2180736" y="209032"/>
                </a:lnTo>
                <a:lnTo>
                  <a:pt x="2197698" y="260039"/>
                </a:lnTo>
                <a:lnTo>
                  <a:pt x="2206508" y="314269"/>
                </a:lnTo>
                <a:lnTo>
                  <a:pt x="2207642" y="342372"/>
                </a:lnTo>
                <a:lnTo>
                  <a:pt x="2206509" y="370476"/>
                </a:lnTo>
                <a:lnTo>
                  <a:pt x="2197705" y="424705"/>
                </a:lnTo>
                <a:lnTo>
                  <a:pt x="2180769" y="475713"/>
                </a:lnTo>
                <a:lnTo>
                  <a:pt x="2156404" y="522797"/>
                </a:lnTo>
                <a:lnTo>
                  <a:pt x="2125310" y="565256"/>
                </a:lnTo>
                <a:lnTo>
                  <a:pt x="2088189" y="602388"/>
                </a:lnTo>
                <a:lnTo>
                  <a:pt x="2045743" y="633491"/>
                </a:lnTo>
                <a:lnTo>
                  <a:pt x="1998674" y="657864"/>
                </a:lnTo>
                <a:lnTo>
                  <a:pt x="1947681" y="674805"/>
                </a:lnTo>
                <a:lnTo>
                  <a:pt x="1893469" y="683611"/>
                </a:lnTo>
                <a:lnTo>
                  <a:pt x="1865374" y="684745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644921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9" name="Picture 2" descr="E:\ПНИПУ\БОЛЬШАЯ РАЗВЕДКА\Шаблоны полиграфии\Логотипы\БР прозрач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6400" y="190500"/>
            <a:ext cx="4962095" cy="1447800"/>
          </a:xfrm>
          <a:prstGeom prst="rect">
            <a:avLst/>
          </a:prstGeom>
          <a:noFill/>
        </p:spPr>
      </p:pic>
      <p:sp>
        <p:nvSpPr>
          <p:cNvPr id="10" name="object 3"/>
          <p:cNvSpPr/>
          <p:nvPr/>
        </p:nvSpPr>
        <p:spPr>
          <a:xfrm>
            <a:off x="0" y="1"/>
            <a:ext cx="552449" cy="10286999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7EDF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258</Words>
  <Application>Microsoft Office PowerPoint</Application>
  <PresentationFormat>Произвольный</PresentationFormat>
  <Paragraphs>71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Конкуренты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Андреева</dc:creator>
  <cp:lastModifiedBy>SATREGUBOVA</cp:lastModifiedBy>
  <cp:revision>13</cp:revision>
  <dcterms:created xsi:type="dcterms:W3CDTF">2021-04-08T11:32:16Z</dcterms:created>
  <dcterms:modified xsi:type="dcterms:W3CDTF">2021-04-08T08:00:04Z</dcterms:modified>
</cp:coreProperties>
</file>